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2"/>
    <p:sldId id="258" r:id="rId3"/>
    <p:sldId id="260" r:id="rId4"/>
    <p:sldId id="259" r:id="rId5"/>
    <p:sldId id="257" r:id="rId6"/>
    <p:sldId id="261" r:id="rId7"/>
    <p:sldId id="262" r:id="rId8"/>
    <p:sldId id="263" r:id="rId9"/>
    <p:sldId id="265" r:id="rId10"/>
    <p:sldId id="264" r:id="rId11"/>
    <p:sldId id="266" r:id="rId12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030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howGuides="1">
      <p:cViewPr varScale="1">
        <p:scale>
          <a:sx n="80" d="100"/>
          <a:sy n="80" d="100"/>
        </p:scale>
        <p:origin x="682" y="48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AE953E-665B-44D9-8AEF-57C12EB315F1}" type="datetimeFigureOut">
              <a:rPr lang="ru-RU" smtClean="0"/>
              <a:t>17.11.2024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8B22D8-270C-48DD-9F8C-DB97982A056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545839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55945D-F44B-485A-BBFA-7D2FD5502600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369941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55945D-F44B-485A-BBFA-7D2FD5502600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458779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55945D-F44B-485A-BBFA-7D2FD5502600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202847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55945D-F44B-485A-BBFA-7D2FD5502600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6470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55945D-F44B-485A-BBFA-7D2FD5502600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755316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55945D-F44B-485A-BBFA-7D2FD5502600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804146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3DBDD-BF15-49F1-A6F8-262749EFAC0D}" type="datetimeFigureOut">
              <a:rPr lang="ru-RU" smtClean="0"/>
              <a:t>17.11.2024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13945B-4A5E-467F-9797-1D187916B40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125761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3DBDD-BF15-49F1-A6F8-262749EFAC0D}" type="datetimeFigureOut">
              <a:rPr lang="ru-RU" smtClean="0"/>
              <a:t>17.11.2024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13945B-4A5E-467F-9797-1D187916B40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465958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3DBDD-BF15-49F1-A6F8-262749EFAC0D}" type="datetimeFigureOut">
              <a:rPr lang="ru-RU" smtClean="0"/>
              <a:t>17.11.2024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13945B-4A5E-467F-9797-1D187916B40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609686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3DBDD-BF15-49F1-A6F8-262749EFAC0D}" type="datetimeFigureOut">
              <a:rPr lang="ru-RU" smtClean="0"/>
              <a:t>17.11.2024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13945B-4A5E-467F-9797-1D187916B40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176449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3DBDD-BF15-49F1-A6F8-262749EFAC0D}" type="datetimeFigureOut">
              <a:rPr lang="ru-RU" smtClean="0"/>
              <a:t>17.11.2024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13945B-4A5E-467F-9797-1D187916B40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689583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3DBDD-BF15-49F1-A6F8-262749EFAC0D}" type="datetimeFigureOut">
              <a:rPr lang="ru-RU" smtClean="0"/>
              <a:t>17.11.2024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13945B-4A5E-467F-9797-1D187916B40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624142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3DBDD-BF15-49F1-A6F8-262749EFAC0D}" type="datetimeFigureOut">
              <a:rPr lang="ru-RU" smtClean="0"/>
              <a:t>17.11.2024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13945B-4A5E-467F-9797-1D187916B40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008592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3DBDD-BF15-49F1-A6F8-262749EFAC0D}" type="datetimeFigureOut">
              <a:rPr lang="ru-RU" smtClean="0"/>
              <a:t>17.11.2024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13945B-4A5E-467F-9797-1D187916B40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963766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3DBDD-BF15-49F1-A6F8-262749EFAC0D}" type="datetimeFigureOut">
              <a:rPr lang="ru-RU" smtClean="0"/>
              <a:t>17.11.2024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13945B-4A5E-467F-9797-1D187916B40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376425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3DBDD-BF15-49F1-A6F8-262749EFAC0D}" type="datetimeFigureOut">
              <a:rPr lang="ru-RU" smtClean="0"/>
              <a:t>17.11.2024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13945B-4A5E-467F-9797-1D187916B40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070413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3DBDD-BF15-49F1-A6F8-262749EFAC0D}" type="datetimeFigureOut">
              <a:rPr lang="ru-RU" smtClean="0"/>
              <a:t>17.11.2024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13945B-4A5E-467F-9797-1D187916B40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47241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33DBDD-BF15-49F1-A6F8-262749EFAC0D}" type="datetimeFigureOut">
              <a:rPr lang="ru-RU" smtClean="0"/>
              <a:t>17.11.2024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13945B-4A5E-467F-9797-1D187916B40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523919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462714" y="2363637"/>
            <a:ext cx="9144000" cy="1594383"/>
          </a:xfrm>
        </p:spPr>
        <p:txBody>
          <a:bodyPr>
            <a:normAutofit/>
          </a:bodyPr>
          <a:lstStyle/>
          <a:p>
            <a:r>
              <a:rPr lang="en-US" sz="5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IT-</a:t>
            </a:r>
            <a:r>
              <a:rPr lang="ru-RU" sz="5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проект, </a:t>
            </a:r>
            <a:r>
              <a:rPr lang="en-US" sz="5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IT-</a:t>
            </a:r>
            <a:r>
              <a:rPr lang="ru-RU" sz="5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продукт и кто такие разработчики</a:t>
            </a:r>
            <a:endParaRPr lang="ru-RU" sz="5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0" y="-1"/>
            <a:ext cx="409433" cy="354844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Параллелограмм 3"/>
          <p:cNvSpPr/>
          <p:nvPr/>
        </p:nvSpPr>
        <p:spPr>
          <a:xfrm flipH="1">
            <a:off x="0" y="0"/>
            <a:ext cx="7574280" cy="354842"/>
          </a:xfrm>
          <a:prstGeom prst="parallelogram">
            <a:avLst>
              <a:gd name="adj" fmla="val 76852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араллелограмм 6"/>
          <p:cNvSpPr/>
          <p:nvPr/>
        </p:nvSpPr>
        <p:spPr>
          <a:xfrm flipH="1">
            <a:off x="5295326" y="1"/>
            <a:ext cx="7301557" cy="734799"/>
          </a:xfrm>
          <a:prstGeom prst="parallelogram">
            <a:avLst>
              <a:gd name="adj" fmla="val 49706"/>
            </a:avLst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араллелограмм 7"/>
          <p:cNvSpPr/>
          <p:nvPr/>
        </p:nvSpPr>
        <p:spPr>
          <a:xfrm flipH="1">
            <a:off x="-808178" y="5697940"/>
            <a:ext cx="11708190" cy="1160060"/>
          </a:xfrm>
          <a:prstGeom prst="parallelogram">
            <a:avLst>
              <a:gd name="adj" fmla="val 67353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араллелограмм 8"/>
          <p:cNvSpPr/>
          <p:nvPr/>
        </p:nvSpPr>
        <p:spPr>
          <a:xfrm flipH="1">
            <a:off x="-808179" y="5207710"/>
            <a:ext cx="5159537" cy="1247681"/>
          </a:xfrm>
          <a:prstGeom prst="parallelogram">
            <a:avLst>
              <a:gd name="adj" fmla="val 49706"/>
            </a:avLst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37827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/>
          <p:cNvSpPr>
            <a:spLocks/>
          </p:cNvSpPr>
          <p:nvPr/>
        </p:nvSpPr>
        <p:spPr>
          <a:xfrm>
            <a:off x="612000" y="611999"/>
            <a:ext cx="10968000" cy="5634001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Прямоугольник 4"/>
          <p:cNvSpPr>
            <a:spLocks noChangeAspect="1"/>
          </p:cNvSpPr>
          <p:nvPr/>
        </p:nvSpPr>
        <p:spPr>
          <a:xfrm>
            <a:off x="11580000" y="-1"/>
            <a:ext cx="612000" cy="6120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/>
          <p:cNvSpPr/>
          <p:nvPr/>
        </p:nvSpPr>
        <p:spPr>
          <a:xfrm>
            <a:off x="1949805" y="3955244"/>
            <a:ext cx="1926869" cy="653108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Текст 11"/>
          <p:cNvSpPr txBox="1">
            <a:spLocks/>
          </p:cNvSpPr>
          <p:nvPr/>
        </p:nvSpPr>
        <p:spPr>
          <a:xfrm>
            <a:off x="1949805" y="3955244"/>
            <a:ext cx="1926869" cy="65310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de-DE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Junior</a:t>
            </a:r>
            <a:endParaRPr lang="ru-RU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6953" y="1369679"/>
            <a:ext cx="5858693" cy="22005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9172" y="246131"/>
            <a:ext cx="4492781" cy="25351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Прямоугольник 10"/>
          <p:cNvSpPr/>
          <p:nvPr/>
        </p:nvSpPr>
        <p:spPr>
          <a:xfrm>
            <a:off x="5132565" y="3955244"/>
            <a:ext cx="1926869" cy="653108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Текст 11"/>
          <p:cNvSpPr txBox="1">
            <a:spLocks/>
          </p:cNvSpPr>
          <p:nvPr/>
        </p:nvSpPr>
        <p:spPr>
          <a:xfrm>
            <a:off x="5132565" y="3955244"/>
            <a:ext cx="1926869" cy="65310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de-DE" sz="32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Middle</a:t>
            </a:r>
            <a:endParaRPr lang="ru-RU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8315325" y="3955244"/>
            <a:ext cx="1926869" cy="653108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Текст 11"/>
          <p:cNvSpPr txBox="1">
            <a:spLocks/>
          </p:cNvSpPr>
          <p:nvPr/>
        </p:nvSpPr>
        <p:spPr>
          <a:xfrm>
            <a:off x="8315325" y="3955244"/>
            <a:ext cx="1926869" cy="65310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de-DE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Senior</a:t>
            </a:r>
            <a:endParaRPr lang="ru-RU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Текст 11"/>
          <p:cNvSpPr txBox="1">
            <a:spLocks/>
          </p:cNvSpPr>
          <p:nvPr/>
        </p:nvSpPr>
        <p:spPr>
          <a:xfrm>
            <a:off x="1604751" y="4791284"/>
            <a:ext cx="2616975" cy="127178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Больше теоретик, чем практик.</a:t>
            </a:r>
          </a:p>
        </p:txBody>
      </p:sp>
      <p:sp>
        <p:nvSpPr>
          <p:cNvPr id="17" name="Текст 11"/>
          <p:cNvSpPr txBox="1">
            <a:spLocks/>
          </p:cNvSpPr>
          <p:nvPr/>
        </p:nvSpPr>
        <p:spPr>
          <a:xfrm>
            <a:off x="4487579" y="4791285"/>
            <a:ext cx="3216839" cy="1271781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Опытный специалист.</a:t>
            </a:r>
          </a:p>
          <a:p>
            <a:pPr marL="0" indent="0" algn="ctr">
              <a:buNone/>
            </a:pP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Умеет использовать доп. технологии и хорошо знает языки.</a:t>
            </a:r>
          </a:p>
        </p:txBody>
      </p:sp>
      <p:sp>
        <p:nvSpPr>
          <p:cNvPr id="18" name="Текст 11"/>
          <p:cNvSpPr txBox="1">
            <a:spLocks/>
          </p:cNvSpPr>
          <p:nvPr/>
        </p:nvSpPr>
        <p:spPr>
          <a:xfrm>
            <a:off x="7544555" y="4791284"/>
            <a:ext cx="3468407" cy="145471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sz="19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Глубоко понимает архитектуру, </a:t>
            </a:r>
            <a:r>
              <a:rPr lang="ru-RU" sz="19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фреймворки</a:t>
            </a:r>
            <a:r>
              <a:rPr lang="ru-RU" sz="19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инструменты разработки. Может сам разработать </a:t>
            </a:r>
            <a:r>
              <a:rPr lang="en-US" sz="19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it-</a:t>
            </a:r>
            <a:r>
              <a:rPr lang="ru-RU" sz="19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продукт с нуля. </a:t>
            </a:r>
          </a:p>
        </p:txBody>
      </p:sp>
    </p:spTree>
    <p:extLst>
      <p:ext uri="{BB962C8B-B14F-4D97-AF65-F5344CB8AC3E}">
        <p14:creationId xmlns:p14="http://schemas.microsoft.com/office/powerpoint/2010/main" val="1382347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2535179" y="1333688"/>
            <a:ext cx="7121642" cy="869764"/>
          </a:xfrm>
        </p:spPr>
        <p:txBody>
          <a:bodyPr>
            <a:normAutofit/>
          </a:bodyPr>
          <a:lstStyle/>
          <a:p>
            <a:r>
              <a:rPr lang="ru-RU" sz="5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Спасибо за внимание</a:t>
            </a:r>
            <a:endParaRPr lang="ru-RU" sz="5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0" y="-1"/>
            <a:ext cx="409433" cy="354844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Параллелограмм 3"/>
          <p:cNvSpPr/>
          <p:nvPr/>
        </p:nvSpPr>
        <p:spPr>
          <a:xfrm flipH="1">
            <a:off x="0" y="0"/>
            <a:ext cx="7574280" cy="354842"/>
          </a:xfrm>
          <a:prstGeom prst="parallelogram">
            <a:avLst>
              <a:gd name="adj" fmla="val 76852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араллелограмм 6"/>
          <p:cNvSpPr/>
          <p:nvPr/>
        </p:nvSpPr>
        <p:spPr>
          <a:xfrm flipH="1">
            <a:off x="5295326" y="1"/>
            <a:ext cx="7301557" cy="734799"/>
          </a:xfrm>
          <a:prstGeom prst="parallelogram">
            <a:avLst>
              <a:gd name="adj" fmla="val 49706"/>
            </a:avLst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араллелограмм 7"/>
          <p:cNvSpPr/>
          <p:nvPr/>
        </p:nvSpPr>
        <p:spPr>
          <a:xfrm flipH="1">
            <a:off x="-808178" y="5697940"/>
            <a:ext cx="11708190" cy="1160060"/>
          </a:xfrm>
          <a:prstGeom prst="parallelogram">
            <a:avLst>
              <a:gd name="adj" fmla="val 67353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араллелограмм 8"/>
          <p:cNvSpPr/>
          <p:nvPr/>
        </p:nvSpPr>
        <p:spPr>
          <a:xfrm flipH="1">
            <a:off x="-808179" y="5207710"/>
            <a:ext cx="5159537" cy="1247681"/>
          </a:xfrm>
          <a:prstGeom prst="parallelogram">
            <a:avLst>
              <a:gd name="adj" fmla="val 49706"/>
            </a:avLst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20" t="10096" b="6090"/>
          <a:stretch/>
        </p:blipFill>
        <p:spPr>
          <a:xfrm>
            <a:off x="3898106" y="2538613"/>
            <a:ext cx="4395788" cy="2621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188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>
            <a:spLocks/>
          </p:cNvSpPr>
          <p:nvPr/>
        </p:nvSpPr>
        <p:spPr>
          <a:xfrm>
            <a:off x="612000" y="611999"/>
            <a:ext cx="10968000" cy="5634001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 8"/>
          <p:cNvSpPr>
            <a:spLocks noChangeAspect="1"/>
          </p:cNvSpPr>
          <p:nvPr/>
        </p:nvSpPr>
        <p:spPr>
          <a:xfrm>
            <a:off x="11580000" y="-1"/>
            <a:ext cx="612000" cy="6120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бъект 10"/>
          <p:cNvSpPr>
            <a:spLocks noGrp="1"/>
          </p:cNvSpPr>
          <p:nvPr>
            <p:ph idx="1"/>
          </p:nvPr>
        </p:nvSpPr>
        <p:spPr>
          <a:xfrm>
            <a:off x="6035040" y="611999"/>
            <a:ext cx="5544960" cy="5634001"/>
          </a:xfrm>
        </p:spPr>
        <p:txBody>
          <a:bodyPr/>
          <a:lstStyle/>
          <a:p>
            <a:pPr marL="0" indent="0">
              <a:buNone/>
            </a:pPr>
            <a:endParaRPr lang="ru-RU" dirty="0" smtClean="0"/>
          </a:p>
          <a:p>
            <a:pPr marL="0" indent="0">
              <a:buNone/>
            </a:pPr>
            <a:endParaRPr lang="ru-RU" dirty="0"/>
          </a:p>
        </p:txBody>
      </p:sp>
      <p:sp>
        <p:nvSpPr>
          <p:cNvPr id="12" name="Текст 11"/>
          <p:cNvSpPr>
            <a:spLocks noGrp="1"/>
          </p:cNvSpPr>
          <p:nvPr>
            <p:ph type="body" sz="half" idx="2"/>
          </p:nvPr>
        </p:nvSpPr>
        <p:spPr>
          <a:xfrm>
            <a:off x="7572375" y="752475"/>
            <a:ext cx="3848999" cy="5334000"/>
          </a:xfrm>
        </p:spPr>
        <p:txBody>
          <a:bodyPr>
            <a:normAutofit lnSpcReduction="10000"/>
          </a:bodyPr>
          <a:lstStyle/>
          <a:p>
            <a:pPr algn="just"/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Проекты могут существовать самостоятельно или в составе </a:t>
            </a:r>
            <a:r>
              <a:rPr lang="ru-RU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программы.</a:t>
            </a:r>
          </a:p>
          <a:p>
            <a:pPr algn="just" fontAlgn="base"/>
            <a:r>
              <a:rPr lang="ru-RU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Проект 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делает упор на реализацию определенного </a:t>
            </a:r>
            <a:r>
              <a:rPr lang="ru-RU" sz="18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функционала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с определенным </a:t>
            </a:r>
            <a:r>
              <a:rPr lang="ru-RU" sz="18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качеством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в определенные </a:t>
            </a:r>
            <a:r>
              <a:rPr lang="ru-RU" sz="18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сроки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за определенную </a:t>
            </a:r>
            <a:r>
              <a:rPr lang="ru-RU" sz="18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стоимость</a:t>
            </a:r>
            <a:r>
              <a:rPr lang="ru-RU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 fontAlgn="base"/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Проект </a:t>
            </a:r>
            <a:r>
              <a:rPr lang="ru-RU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цикличен.</a:t>
            </a:r>
          </a:p>
          <a:p>
            <a:pPr algn="just" fontAlgn="base"/>
            <a:r>
              <a:rPr lang="ru-RU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Типы </a:t>
            </a:r>
            <a:r>
              <a:rPr lang="en-US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IT-</a:t>
            </a:r>
            <a:r>
              <a:rPr lang="ru-RU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проектов:</a:t>
            </a:r>
            <a:endParaRPr lang="ru-RU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fontAlgn="base"/>
            <a:r>
              <a:rPr lang="ru-RU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разработка ПО;</a:t>
            </a:r>
          </a:p>
          <a:p>
            <a:pPr algn="just" fontAlgn="base"/>
            <a:r>
              <a:rPr lang="ru-RU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модернизация и обновление;</a:t>
            </a:r>
          </a:p>
          <a:p>
            <a:pPr algn="just" fontAlgn="base"/>
            <a:r>
              <a:rPr lang="ru-RU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интеграция систем (объединение);</a:t>
            </a:r>
          </a:p>
          <a:p>
            <a:pPr algn="just" fontAlgn="base"/>
            <a:r>
              <a:rPr lang="ru-RU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автоматизация бизнес-процессов;</a:t>
            </a:r>
          </a:p>
          <a:p>
            <a:pPr algn="just" fontAlgn="base"/>
            <a:r>
              <a:rPr lang="ru-RU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ИИ и машинное обучение;</a:t>
            </a:r>
          </a:p>
          <a:p>
            <a:pPr algn="just" fontAlgn="base"/>
            <a:r>
              <a:rPr lang="ru-RU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миграция данных;</a:t>
            </a:r>
          </a:p>
          <a:p>
            <a:pPr fontAlgn="base"/>
            <a:r>
              <a:rPr lang="ru-RU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разработка игр, сервисов, приложений и сайтов;</a:t>
            </a:r>
            <a:endParaRPr lang="ru-RU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Текст 11"/>
          <p:cNvSpPr txBox="1">
            <a:spLocks/>
          </p:cNvSpPr>
          <p:nvPr/>
        </p:nvSpPr>
        <p:spPr>
          <a:xfrm>
            <a:off x="770631" y="1647825"/>
            <a:ext cx="3870235" cy="44386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— это любой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ru-RU" sz="20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процесс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который включает в себя 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создание и разработку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внедрение, обслуживание 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или усовершенствование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информационных технологий или цифровых продуктов.</a:t>
            </a:r>
          </a:p>
          <a:p>
            <a:pPr algn="just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— это деятельность, </a:t>
            </a:r>
            <a:r>
              <a:rPr lang="ru-RU" sz="20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связанная с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достижением запланированной цели и </a:t>
            </a:r>
            <a:r>
              <a:rPr lang="ru-RU" sz="20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решением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конкретной бизнес-задачи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— 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это временное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предприятие, направленное 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на создание </a:t>
            </a:r>
            <a:r>
              <a:rPr lang="ru-RU" sz="20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уникального продукта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услуги 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или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результата.</a:t>
            </a:r>
            <a:endParaRPr lang="ru-RU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Прямоугольник 9"/>
          <p:cNvSpPr>
            <a:spLocks/>
          </p:cNvSpPr>
          <p:nvPr/>
        </p:nvSpPr>
        <p:spPr>
          <a:xfrm rot="10800000">
            <a:off x="4741234" y="617353"/>
            <a:ext cx="54000" cy="56340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Прямоугольник 13"/>
          <p:cNvSpPr>
            <a:spLocks/>
          </p:cNvSpPr>
          <p:nvPr/>
        </p:nvSpPr>
        <p:spPr>
          <a:xfrm rot="10800000">
            <a:off x="7396766" y="617353"/>
            <a:ext cx="54000" cy="56340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050" name="Picture 2" descr="Picture background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43" t="728" r="3789" b="801"/>
          <a:stretch/>
        </p:blipFill>
        <p:spPr bwMode="auto">
          <a:xfrm>
            <a:off x="4795234" y="606645"/>
            <a:ext cx="2601531" cy="5650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1287460" y="752475"/>
            <a:ext cx="283231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IT-</a:t>
            </a:r>
            <a:r>
              <a:rPr lang="ru-RU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проект </a:t>
            </a:r>
          </a:p>
        </p:txBody>
      </p:sp>
    </p:spTree>
    <p:extLst>
      <p:ext uri="{BB962C8B-B14F-4D97-AF65-F5344CB8AC3E}">
        <p14:creationId xmlns:p14="http://schemas.microsoft.com/office/powerpoint/2010/main" val="426435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catherineasquithgallery.com/uploads/posts/2021-02/1613650348_98-p-fon-dlya-prezentatsii-budushchee-11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0" y="0"/>
            <a:ext cx="12191999" cy="6866593"/>
          </a:xfrm>
          <a:prstGeom prst="rect">
            <a:avLst/>
          </a:prstGeom>
          <a:gradFill flip="none" rotWithShape="1">
            <a:gsLst>
              <a:gs pos="0">
                <a:srgbClr val="232323">
                  <a:alpha val="85000"/>
                </a:srgbClr>
              </a:gs>
              <a:gs pos="49000">
                <a:srgbClr val="232323">
                  <a:alpha val="9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481382" y="559562"/>
            <a:ext cx="11265741" cy="142243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5D4B70"/>
              </a:solidFill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481378" y="6106922"/>
            <a:ext cx="11265745" cy="142243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5D4B70"/>
              </a:solidFill>
            </a:endParaRPr>
          </a:p>
        </p:txBody>
      </p:sp>
      <p:sp>
        <p:nvSpPr>
          <p:cNvPr id="6" name="Прямоугольник 5"/>
          <p:cNvSpPr/>
          <p:nvPr/>
        </p:nvSpPr>
        <p:spPr>
          <a:xfrm rot="16200000">
            <a:off x="-2156406" y="3326890"/>
            <a:ext cx="5417820" cy="142243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5D4B70"/>
              </a:solidFill>
            </a:endParaRPr>
          </a:p>
        </p:txBody>
      </p:sp>
      <p:sp>
        <p:nvSpPr>
          <p:cNvPr id="7" name="Прямоугольник 6"/>
          <p:cNvSpPr/>
          <p:nvPr/>
        </p:nvSpPr>
        <p:spPr>
          <a:xfrm rot="16200000">
            <a:off x="8967091" y="3339593"/>
            <a:ext cx="5417820" cy="142243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5D4B70"/>
              </a:solidFill>
            </a:endParaRPr>
          </a:p>
        </p:txBody>
      </p:sp>
      <p:sp>
        <p:nvSpPr>
          <p:cNvPr id="8" name="Заголовок 1"/>
          <p:cNvSpPr txBox="1">
            <a:spLocks/>
          </p:cNvSpPr>
          <p:nvPr/>
        </p:nvSpPr>
        <p:spPr>
          <a:xfrm>
            <a:off x="623625" y="627186"/>
            <a:ext cx="10981250" cy="939191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ru-RU" sz="4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Rectangle 65">
            <a:extLst>
              <a:ext uri="{FF2B5EF4-FFF2-40B4-BE49-F238E27FC236}">
                <a16:creationId xmlns:a16="http://schemas.microsoft.com/office/drawing/2014/main" id="{C6B6418D-EE15-4CA2-AF7E-B47380C26A7D}"/>
              </a:ext>
            </a:extLst>
          </p:cNvPr>
          <p:cNvSpPr txBox="1"/>
          <p:nvPr/>
        </p:nvSpPr>
        <p:spPr>
          <a:xfrm>
            <a:off x="1154320" y="2071886"/>
            <a:ext cx="9919861" cy="26776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algn="just"/>
            <a:r>
              <a:rPr 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Возьмем приложение Камера на </a:t>
            </a:r>
            <a:r>
              <a:rPr lang="ru-RU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iPhone</a:t>
            </a:r>
            <a:r>
              <a:rPr 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Это продукт, который является неотъемлемой частью другого продукта - самого </a:t>
            </a:r>
            <a:r>
              <a:rPr lang="ru-RU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iPhone</a:t>
            </a:r>
            <a:r>
              <a:rPr 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При этом разработка конкретной версии этого приложения является </a:t>
            </a:r>
            <a:r>
              <a:rPr lang="ru-RU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проектом. </a:t>
            </a:r>
            <a:r>
              <a:rPr 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Будет выходить следующая </a:t>
            </a:r>
            <a:r>
              <a:rPr lang="ru-RU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iOS</a:t>
            </a:r>
            <a:r>
              <a:rPr 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и в рамках продукта </a:t>
            </a:r>
            <a:r>
              <a:rPr lang="ru-RU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iPhone</a:t>
            </a:r>
            <a:r>
              <a:rPr 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инициируют новый проект по улучшению приложения Камера.</a:t>
            </a:r>
          </a:p>
        </p:txBody>
      </p:sp>
    </p:spTree>
    <p:extLst>
      <p:ext uri="{BB962C8B-B14F-4D97-AF65-F5344CB8AC3E}">
        <p14:creationId xmlns:p14="http://schemas.microsoft.com/office/powerpoint/2010/main" val="2556527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>
            <a:spLocks/>
          </p:cNvSpPr>
          <p:nvPr/>
        </p:nvSpPr>
        <p:spPr>
          <a:xfrm>
            <a:off x="612000" y="611999"/>
            <a:ext cx="10968000" cy="5634001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 8"/>
          <p:cNvSpPr>
            <a:spLocks noChangeAspect="1"/>
          </p:cNvSpPr>
          <p:nvPr/>
        </p:nvSpPr>
        <p:spPr>
          <a:xfrm>
            <a:off x="11580000" y="-1"/>
            <a:ext cx="612000" cy="6120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Заголовок 9"/>
          <p:cNvSpPr>
            <a:spLocks noGrp="1"/>
          </p:cNvSpPr>
          <p:nvPr>
            <p:ph type="title"/>
          </p:nvPr>
        </p:nvSpPr>
        <p:spPr>
          <a:xfrm>
            <a:off x="1375589" y="964503"/>
            <a:ext cx="3895050" cy="1327759"/>
          </a:xfrm>
        </p:spPr>
        <p:txBody>
          <a:bodyPr>
            <a:normAutofit/>
          </a:bodyPr>
          <a:lstStyle/>
          <a:p>
            <a:pPr algn="ctr"/>
            <a:r>
              <a:rPr lang="ru-RU" sz="4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Жизненный цикл проекта</a:t>
            </a:r>
            <a:endParaRPr lang="ru-RU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Объект 10"/>
          <p:cNvSpPr>
            <a:spLocks noGrp="1"/>
          </p:cNvSpPr>
          <p:nvPr>
            <p:ph idx="1"/>
          </p:nvPr>
        </p:nvSpPr>
        <p:spPr>
          <a:xfrm>
            <a:off x="6035040" y="611999"/>
            <a:ext cx="5544960" cy="5634001"/>
          </a:xfrm>
        </p:spPr>
        <p:txBody>
          <a:bodyPr/>
          <a:lstStyle/>
          <a:p>
            <a:pPr marL="0" indent="0">
              <a:buNone/>
            </a:pPr>
            <a:endParaRPr lang="ru-RU" dirty="0" smtClean="0"/>
          </a:p>
          <a:p>
            <a:pPr marL="0" indent="0">
              <a:buNone/>
            </a:pPr>
            <a:endParaRPr lang="ru-RU" dirty="0"/>
          </a:p>
        </p:txBody>
      </p:sp>
      <p:sp>
        <p:nvSpPr>
          <p:cNvPr id="12" name="Текст 11"/>
          <p:cNvSpPr>
            <a:spLocks noGrp="1"/>
          </p:cNvSpPr>
          <p:nvPr>
            <p:ph type="body" sz="half" idx="2"/>
          </p:nvPr>
        </p:nvSpPr>
        <p:spPr>
          <a:xfrm>
            <a:off x="1375590" y="2535187"/>
            <a:ext cx="4430850" cy="1139621"/>
          </a:xfrm>
        </p:spPr>
        <p:txBody>
          <a:bodyPr>
            <a:noAutofit/>
          </a:bodyPr>
          <a:lstStyle/>
          <a:p>
            <a:pPr algn="just"/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—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это последовательность этапов, через которые проходит проект от начала до передачи результата заказчику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Прямоугольник 12"/>
          <p:cNvSpPr>
            <a:spLocks/>
          </p:cNvSpPr>
          <p:nvPr/>
        </p:nvSpPr>
        <p:spPr>
          <a:xfrm rot="16200000">
            <a:off x="825640" y="3082139"/>
            <a:ext cx="648000" cy="45719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Текст 11"/>
          <p:cNvSpPr txBox="1">
            <a:spLocks/>
          </p:cNvSpPr>
          <p:nvPr/>
        </p:nvSpPr>
        <p:spPr>
          <a:xfrm>
            <a:off x="1375590" y="4023670"/>
            <a:ext cx="4430850" cy="187346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Сбор требований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457200" indent="-457200">
              <a:buAutoNum type="arabicPeriod"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Инициация и планирование проекта. </a:t>
            </a:r>
            <a:endParaRPr lang="ru-RU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AutoNum type="arabicPeriod"/>
            </a:pP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Реализация.</a:t>
            </a:r>
          </a:p>
          <a:p>
            <a:pPr marL="457200" indent="-457200">
              <a:buAutoNum type="arabicPeriod"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Тестирование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457200" indent="-457200">
              <a:buAutoNum type="arabicPeriod"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Завершение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3"/>
          <a:srcRect l="266" t="626"/>
          <a:stretch/>
        </p:blipFill>
        <p:spPr>
          <a:xfrm>
            <a:off x="6848475" y="611999"/>
            <a:ext cx="3845204" cy="5608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865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>
            <a:spLocks/>
          </p:cNvSpPr>
          <p:nvPr/>
        </p:nvSpPr>
        <p:spPr>
          <a:xfrm>
            <a:off x="612000" y="611999"/>
            <a:ext cx="10968000" cy="5634001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 8"/>
          <p:cNvSpPr>
            <a:spLocks noChangeAspect="1"/>
          </p:cNvSpPr>
          <p:nvPr/>
        </p:nvSpPr>
        <p:spPr>
          <a:xfrm>
            <a:off x="11580000" y="-1"/>
            <a:ext cx="612000" cy="6120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Заголовок 9"/>
          <p:cNvSpPr>
            <a:spLocks noGrp="1"/>
          </p:cNvSpPr>
          <p:nvPr>
            <p:ph type="title"/>
          </p:nvPr>
        </p:nvSpPr>
        <p:spPr>
          <a:xfrm>
            <a:off x="1375589" y="964503"/>
            <a:ext cx="3895050" cy="1327759"/>
          </a:xfrm>
        </p:spPr>
        <p:txBody>
          <a:bodyPr>
            <a:normAutofit/>
          </a:bodyPr>
          <a:lstStyle/>
          <a:p>
            <a:pPr algn="ctr"/>
            <a:r>
              <a:rPr lang="en-US" sz="4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IT-</a:t>
            </a:r>
            <a:r>
              <a:rPr lang="ru-RU" sz="4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продукт</a:t>
            </a:r>
            <a:endParaRPr lang="ru-RU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Прямоугольник 15"/>
          <p:cNvSpPr>
            <a:spLocks noChangeAspect="1"/>
          </p:cNvSpPr>
          <p:nvPr/>
        </p:nvSpPr>
        <p:spPr>
          <a:xfrm>
            <a:off x="-11606" y="2955025"/>
            <a:ext cx="6022251" cy="2785675"/>
          </a:xfrm>
          <a:prstGeom prst="rect">
            <a:avLst/>
          </a:prstGeom>
          <a:solidFill>
            <a:srgbClr val="7030A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Текст 11"/>
          <p:cNvSpPr>
            <a:spLocks noGrp="1"/>
          </p:cNvSpPr>
          <p:nvPr>
            <p:ph type="body" sz="half" idx="2"/>
          </p:nvPr>
        </p:nvSpPr>
        <p:spPr>
          <a:xfrm>
            <a:off x="611999" y="2955026"/>
            <a:ext cx="5380815" cy="2785674"/>
          </a:xfrm>
        </p:spPr>
        <p:txBody>
          <a:bodyPr>
            <a:normAutofit/>
          </a:bodyPr>
          <a:lstStyle/>
          <a:p>
            <a:r>
              <a:rPr lang="ru-RU" sz="23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это </a:t>
            </a:r>
            <a:r>
              <a:rPr lang="ru-RU" sz="23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совокупность</a:t>
            </a:r>
            <a:r>
              <a:rPr lang="ru-RU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программных, аппаратных или программно-аппаратных средств информационных технологий. </a:t>
            </a:r>
            <a:endParaRPr lang="ru-RU" sz="23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3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это любые </a:t>
            </a:r>
            <a:r>
              <a:rPr lang="ru-RU" sz="23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решения</a:t>
            </a:r>
            <a:r>
              <a:rPr lang="ru-RU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разработанные с помощью программного кода и включающие в себя различные технологии. 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</p:txBody>
      </p:sp>
      <p:sp>
        <p:nvSpPr>
          <p:cNvPr id="14" name="Текст 11"/>
          <p:cNvSpPr txBox="1">
            <a:spLocks/>
          </p:cNvSpPr>
          <p:nvPr/>
        </p:nvSpPr>
        <p:spPr>
          <a:xfrm>
            <a:off x="6219825" y="3429000"/>
            <a:ext cx="5360175" cy="28169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1" indent="-285750">
              <a:lnSpc>
                <a:spcPct val="100000"/>
              </a:lnSpc>
              <a:spcBef>
                <a:spcPts val="600"/>
              </a:spcBef>
              <a:buFontTx/>
              <a:buChar char="-"/>
            </a:pPr>
            <a:r>
              <a:rPr lang="ru-RU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игры;</a:t>
            </a:r>
          </a:p>
          <a:p>
            <a:pPr marL="285750" lvl="1" indent="-285750">
              <a:lnSpc>
                <a:spcPct val="100000"/>
              </a:lnSpc>
              <a:spcBef>
                <a:spcPts val="600"/>
              </a:spcBef>
              <a:buFontTx/>
              <a:buChar char="-"/>
            </a:pP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мобильные приложения;</a:t>
            </a:r>
          </a:p>
          <a:p>
            <a:pPr marL="285750" lvl="1" indent="-285750">
              <a:lnSpc>
                <a:spcPct val="100000"/>
              </a:lnSpc>
              <a:spcBef>
                <a:spcPts val="600"/>
              </a:spcBef>
              <a:buFontTx/>
              <a:buChar char="-"/>
            </a:pP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ОС (операционная система);</a:t>
            </a:r>
          </a:p>
          <a:p>
            <a:pPr marL="285750" lvl="1" indent="-285750">
              <a:lnSpc>
                <a:spcPct val="100000"/>
              </a:lnSpc>
              <a:spcBef>
                <a:spcPts val="600"/>
              </a:spcBef>
              <a:buFontTx/>
              <a:buChar char="-"/>
            </a:pP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web-</a:t>
            </a:r>
            <a:r>
              <a:rPr lang="ru-RU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сайты;</a:t>
            </a:r>
            <a:endParaRPr lang="ru-RU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1" indent="-285750">
              <a:lnSpc>
                <a:spcPct val="100000"/>
              </a:lnSpc>
              <a:spcBef>
                <a:spcPts val="600"/>
              </a:spcBef>
              <a:buFontTx/>
              <a:buChar char="-"/>
            </a:pP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сервисы;</a:t>
            </a:r>
          </a:p>
          <a:p>
            <a:pPr marL="285750" lvl="1" indent="-285750">
              <a:lnSpc>
                <a:spcPct val="100000"/>
              </a:lnSpc>
              <a:spcBef>
                <a:spcPts val="600"/>
              </a:spcBef>
              <a:buFontTx/>
              <a:buChar char="-"/>
            </a:pP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серверы;</a:t>
            </a:r>
          </a:p>
          <a:p>
            <a:pPr marL="285750" lvl="1" indent="-285750">
              <a:lnSpc>
                <a:spcPct val="100000"/>
              </a:lnSpc>
              <a:spcBef>
                <a:spcPts val="600"/>
              </a:spcBef>
              <a:buFontTx/>
              <a:buChar char="-"/>
            </a:pP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системы безопасности (антивирусы);</a:t>
            </a:r>
          </a:p>
          <a:p>
            <a:pPr marL="285750" lvl="1" indent="-285750">
              <a:lnSpc>
                <a:spcPct val="100000"/>
              </a:lnSpc>
              <a:spcBef>
                <a:spcPts val="600"/>
              </a:spcBef>
              <a:buFontTx/>
              <a:buChar char="-"/>
            </a:pPr>
            <a:endParaRPr lang="ru-RU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FontTx/>
              <a:buChar char="-"/>
            </a:pPr>
            <a:endParaRPr lang="ru-RU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FontTx/>
              <a:buChar char="-"/>
            </a:pPr>
            <a:endParaRPr lang="ru-RU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FontTx/>
              <a:buChar char="-"/>
            </a:pPr>
            <a:endParaRPr lang="ru-RU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FontTx/>
              <a:buChar char="-"/>
            </a:pP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Прямоугольник 14"/>
          <p:cNvSpPr>
            <a:spLocks/>
          </p:cNvSpPr>
          <p:nvPr/>
        </p:nvSpPr>
        <p:spPr>
          <a:xfrm>
            <a:off x="2999520" y="2403067"/>
            <a:ext cx="648000" cy="45719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6390" y="753674"/>
            <a:ext cx="2760695" cy="25336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6" name="Picture 2" descr="Picture background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9825" y="753674"/>
            <a:ext cx="2533650" cy="253365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4378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0" y="0"/>
            <a:ext cx="12191999" cy="6866593"/>
          </a:xfrm>
          <a:prstGeom prst="rect">
            <a:avLst/>
          </a:prstGeom>
          <a:gradFill flip="none" rotWithShape="1">
            <a:gsLst>
              <a:gs pos="0">
                <a:srgbClr val="232323">
                  <a:alpha val="74000"/>
                </a:srgbClr>
              </a:gs>
              <a:gs pos="52000">
                <a:srgbClr val="232323">
                  <a:alpha val="7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1" y="3349409"/>
            <a:ext cx="12191999" cy="969212"/>
          </a:xfrm>
          <a:prstGeom prst="rect">
            <a:avLst/>
          </a:prstGeom>
          <a:solidFill>
            <a:srgbClr val="7030A0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" y="2973489"/>
            <a:ext cx="12191996" cy="1345132"/>
          </a:xfrm>
        </p:spPr>
        <p:txBody>
          <a:bodyPr>
            <a:noAutofit/>
          </a:bodyPr>
          <a:lstStyle/>
          <a:p>
            <a:pPr algn="ctr"/>
            <a:r>
              <a:rPr lang="ru-RU" sz="4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Что нужно для того, чтобы начать проект?</a:t>
            </a:r>
            <a:endParaRPr lang="ru-RU" sz="4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7901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>
            <a:spLocks/>
          </p:cNvSpPr>
          <p:nvPr/>
        </p:nvSpPr>
        <p:spPr>
          <a:xfrm>
            <a:off x="612000" y="611999"/>
            <a:ext cx="10968000" cy="5634001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 8"/>
          <p:cNvSpPr>
            <a:spLocks noChangeAspect="1"/>
          </p:cNvSpPr>
          <p:nvPr/>
        </p:nvSpPr>
        <p:spPr>
          <a:xfrm>
            <a:off x="11580000" y="-1"/>
            <a:ext cx="612000" cy="6120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бъект 10"/>
          <p:cNvSpPr>
            <a:spLocks noGrp="1"/>
          </p:cNvSpPr>
          <p:nvPr>
            <p:ph idx="1"/>
          </p:nvPr>
        </p:nvSpPr>
        <p:spPr>
          <a:xfrm>
            <a:off x="6035040" y="611999"/>
            <a:ext cx="5544960" cy="5634001"/>
          </a:xfrm>
        </p:spPr>
        <p:txBody>
          <a:bodyPr/>
          <a:lstStyle/>
          <a:p>
            <a:pPr marL="0" indent="0">
              <a:buNone/>
            </a:pPr>
            <a:endParaRPr lang="ru-RU" dirty="0" smtClean="0"/>
          </a:p>
          <a:p>
            <a:pPr marL="0" indent="0">
              <a:buNone/>
            </a:pPr>
            <a:endParaRPr lang="ru-RU" dirty="0"/>
          </a:p>
        </p:txBody>
      </p:sp>
      <p:sp>
        <p:nvSpPr>
          <p:cNvPr id="12" name="Текст 11"/>
          <p:cNvSpPr>
            <a:spLocks noGrp="1"/>
          </p:cNvSpPr>
          <p:nvPr>
            <p:ph type="body" sz="half" idx="2"/>
          </p:nvPr>
        </p:nvSpPr>
        <p:spPr>
          <a:xfrm>
            <a:off x="1692323" y="4465453"/>
            <a:ext cx="3730717" cy="1228299"/>
          </a:xfrm>
        </p:spPr>
        <p:txBody>
          <a:bodyPr>
            <a:normAutofit/>
          </a:bodyPr>
          <a:lstStyle/>
          <a:p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 команде существуют роли. Каждая из них выполняет свои задачи.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Прямоугольник 12"/>
          <p:cNvSpPr>
            <a:spLocks/>
          </p:cNvSpPr>
          <p:nvPr/>
        </p:nvSpPr>
        <p:spPr>
          <a:xfrm>
            <a:off x="1554538" y="5648033"/>
            <a:ext cx="900000" cy="45719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/>
          <p:cNvSpPr>
            <a:spLocks/>
          </p:cNvSpPr>
          <p:nvPr/>
        </p:nvSpPr>
        <p:spPr>
          <a:xfrm rot="16200000">
            <a:off x="1127188" y="5220892"/>
            <a:ext cx="900000" cy="45719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2165" y="850973"/>
            <a:ext cx="7905750" cy="2803847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75" t="17222" r="6687" b="18472"/>
          <a:stretch/>
        </p:blipFill>
        <p:spPr>
          <a:xfrm>
            <a:off x="6638925" y="3806507"/>
            <a:ext cx="4521975" cy="243949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816792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Прямоугольник 47"/>
          <p:cNvSpPr>
            <a:spLocks/>
          </p:cNvSpPr>
          <p:nvPr/>
        </p:nvSpPr>
        <p:spPr>
          <a:xfrm>
            <a:off x="612000" y="625696"/>
            <a:ext cx="10968000" cy="6123592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 8"/>
          <p:cNvSpPr>
            <a:spLocks noChangeAspect="1"/>
          </p:cNvSpPr>
          <p:nvPr/>
        </p:nvSpPr>
        <p:spPr>
          <a:xfrm>
            <a:off x="11580000" y="-1"/>
            <a:ext cx="612000" cy="6120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Заголовок 9"/>
          <p:cNvSpPr>
            <a:spLocks noGrp="1"/>
          </p:cNvSpPr>
          <p:nvPr>
            <p:ph type="title"/>
          </p:nvPr>
        </p:nvSpPr>
        <p:spPr>
          <a:xfrm>
            <a:off x="1650000" y="20556"/>
            <a:ext cx="8892000" cy="1259227"/>
          </a:xfrm>
        </p:spPr>
        <p:txBody>
          <a:bodyPr>
            <a:normAutofit/>
          </a:bodyPr>
          <a:lstStyle/>
          <a:p>
            <a:pPr algn="ctr"/>
            <a:r>
              <a:rPr lang="ru-RU" sz="4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Роли</a:t>
            </a:r>
            <a:endParaRPr lang="ru-RU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Текст 11"/>
          <p:cNvSpPr>
            <a:spLocks noGrp="1"/>
          </p:cNvSpPr>
          <p:nvPr>
            <p:ph type="body" sz="half" idx="2"/>
          </p:nvPr>
        </p:nvSpPr>
        <p:spPr>
          <a:xfrm>
            <a:off x="612000" y="1417312"/>
            <a:ext cx="3204640" cy="582938"/>
          </a:xfrm>
        </p:spPr>
        <p:txBody>
          <a:bodyPr>
            <a:normAutofit/>
          </a:bodyPr>
          <a:lstStyle/>
          <a:p>
            <a:pPr algn="ctr"/>
            <a:r>
              <a:rPr lang="ru-RU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Менеджеры</a:t>
            </a:r>
            <a:endParaRPr lang="ru-RU" sz="3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Прямоугольник 19"/>
          <p:cNvSpPr>
            <a:spLocks/>
          </p:cNvSpPr>
          <p:nvPr/>
        </p:nvSpPr>
        <p:spPr>
          <a:xfrm rot="10800000">
            <a:off x="3816641" y="1548535"/>
            <a:ext cx="54000" cy="49320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0" name="Прямоугольник 49"/>
          <p:cNvSpPr>
            <a:spLocks/>
          </p:cNvSpPr>
          <p:nvPr/>
        </p:nvSpPr>
        <p:spPr>
          <a:xfrm rot="10800000">
            <a:off x="8283866" y="1548535"/>
            <a:ext cx="54000" cy="49320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1" name="Текст 11"/>
          <p:cNvSpPr txBox="1">
            <a:spLocks/>
          </p:cNvSpPr>
          <p:nvPr/>
        </p:nvSpPr>
        <p:spPr>
          <a:xfrm>
            <a:off x="3924642" y="1411966"/>
            <a:ext cx="4305222" cy="5829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Тех. специалисты</a:t>
            </a:r>
            <a:endParaRPr lang="ru-RU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Текст 11"/>
          <p:cNvSpPr txBox="1">
            <a:spLocks/>
          </p:cNvSpPr>
          <p:nvPr/>
        </p:nvSpPr>
        <p:spPr>
          <a:xfrm>
            <a:off x="8337866" y="1406620"/>
            <a:ext cx="3242134" cy="5829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Доп. роли</a:t>
            </a:r>
            <a:endParaRPr lang="ru-RU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Текст 11"/>
          <p:cNvSpPr txBox="1">
            <a:spLocks/>
          </p:cNvSpPr>
          <p:nvPr/>
        </p:nvSpPr>
        <p:spPr>
          <a:xfrm>
            <a:off x="612000" y="2208928"/>
            <a:ext cx="3204640" cy="45403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Stakeholders:</a:t>
            </a:r>
          </a:p>
          <a:p>
            <a:pPr marL="342900" indent="-342900">
              <a:buFontTx/>
              <a:buChar char="-"/>
            </a:pP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Заказчик</a:t>
            </a:r>
          </a:p>
          <a:p>
            <a:pPr marL="342900" indent="-342900">
              <a:buFontTx/>
              <a:buChar char="-"/>
            </a:pP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Менеджер продукта (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product owner)</a:t>
            </a:r>
          </a:p>
          <a:p>
            <a:pPr marL="342900" indent="-342900">
              <a:buFontTx/>
              <a:buChar char="-"/>
            </a:pP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Представители бизнеса</a:t>
            </a:r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Менеджер проекта (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project manager)</a:t>
            </a:r>
            <a:endParaRPr lang="ru-RU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4" name="Текст 11"/>
          <p:cNvSpPr txBox="1">
            <a:spLocks/>
          </p:cNvSpPr>
          <p:nvPr/>
        </p:nvSpPr>
        <p:spPr>
          <a:xfrm>
            <a:off x="4048125" y="2208928"/>
            <a:ext cx="4038599" cy="454036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Разработчики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developers):</a:t>
            </a:r>
          </a:p>
          <a:p>
            <a:pPr marL="342900" indent="-342900">
              <a:buFontTx/>
              <a:buChar char="-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Frontend</a:t>
            </a:r>
            <a:endParaRPr lang="ru-RU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Tx/>
              <a:buChar char="-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Backend</a:t>
            </a:r>
          </a:p>
          <a:p>
            <a:pPr marL="342900" indent="-342900">
              <a:buFontTx/>
              <a:buChar char="-"/>
            </a:pP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Архитектор</a:t>
            </a:r>
          </a:p>
          <a:p>
            <a:pPr marL="342900" indent="-342900">
              <a:buFontTx/>
              <a:buChar char="-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Team lead</a:t>
            </a:r>
          </a:p>
          <a:p>
            <a:endParaRPr lang="ru-RU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Дизайнеры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(UI/UX designer)</a:t>
            </a:r>
          </a:p>
          <a:p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Тестировщики (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QA)</a:t>
            </a:r>
          </a:p>
          <a:p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Аналитики:</a:t>
            </a:r>
          </a:p>
          <a:p>
            <a:pPr marL="342900" indent="-342900">
              <a:buFontTx/>
              <a:buChar char="-"/>
            </a:pP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Бизнес-аналитик</a:t>
            </a:r>
          </a:p>
          <a:p>
            <a:pPr marL="342900" indent="-342900">
              <a:buFontTx/>
              <a:buChar char="-"/>
            </a:pP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Системный аналитик</a:t>
            </a:r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Текст 11"/>
          <p:cNvSpPr txBox="1">
            <a:spLocks/>
          </p:cNvSpPr>
          <p:nvPr/>
        </p:nvSpPr>
        <p:spPr>
          <a:xfrm>
            <a:off x="8535007" y="2208928"/>
            <a:ext cx="2987842" cy="45403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DevOps</a:t>
            </a:r>
          </a:p>
          <a:p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Разработчик документации</a:t>
            </a:r>
          </a:p>
          <a:p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Инженер внедрения</a:t>
            </a:r>
          </a:p>
          <a:p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Инженер сопровождения</a:t>
            </a:r>
          </a:p>
          <a:p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Инженер группы поддержки</a:t>
            </a:r>
            <a:endParaRPr lang="en-US" sz="3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Release manager</a:t>
            </a:r>
            <a:endParaRPr lang="ru-RU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6629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 10"/>
          <p:cNvSpPr>
            <a:spLocks/>
          </p:cNvSpPr>
          <p:nvPr/>
        </p:nvSpPr>
        <p:spPr>
          <a:xfrm>
            <a:off x="0" y="-1"/>
            <a:ext cx="7272000" cy="5976000"/>
          </a:xfrm>
          <a:prstGeom prst="rect">
            <a:avLst/>
          </a:prstGeom>
          <a:solidFill>
            <a:srgbClr val="7030A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 8"/>
          <p:cNvSpPr>
            <a:spLocks noChangeAspect="1"/>
          </p:cNvSpPr>
          <p:nvPr/>
        </p:nvSpPr>
        <p:spPr>
          <a:xfrm>
            <a:off x="11580000" y="-1"/>
            <a:ext cx="612000" cy="6120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Текст 11"/>
          <p:cNvSpPr txBox="1">
            <a:spLocks/>
          </p:cNvSpPr>
          <p:nvPr/>
        </p:nvSpPr>
        <p:spPr>
          <a:xfrm>
            <a:off x="8008011" y="1706880"/>
            <a:ext cx="2848698" cy="381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Прямоугольник 7"/>
          <p:cNvSpPr>
            <a:spLocks/>
          </p:cNvSpPr>
          <p:nvPr/>
        </p:nvSpPr>
        <p:spPr>
          <a:xfrm>
            <a:off x="4920000" y="882000"/>
            <a:ext cx="7272000" cy="5976000"/>
          </a:xfrm>
          <a:prstGeom prst="rect">
            <a:avLst/>
          </a:prstGeom>
          <a:solidFill>
            <a:schemeClr val="bg1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Текст 11"/>
          <p:cNvSpPr txBox="1">
            <a:spLocks/>
          </p:cNvSpPr>
          <p:nvPr/>
        </p:nvSpPr>
        <p:spPr>
          <a:xfrm>
            <a:off x="687992" y="752392"/>
            <a:ext cx="3544016" cy="16098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Разработчик — это специалист, занимающийся проектированием, созданием и оптимизацией продуктов или систем.</a:t>
            </a:r>
          </a:p>
        </p:txBody>
      </p:sp>
      <p:sp>
        <p:nvSpPr>
          <p:cNvPr id="15" name="Текст 11"/>
          <p:cNvSpPr txBox="1">
            <a:spLocks/>
          </p:cNvSpPr>
          <p:nvPr/>
        </p:nvSpPr>
        <p:spPr>
          <a:xfrm>
            <a:off x="7959992" y="2867040"/>
            <a:ext cx="3544016" cy="31089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Основная цель разработчиков — создание качественного и эффективного программного обеспечения в любой сфере, где используется программное обеспечение.</a:t>
            </a:r>
            <a:endParaRPr lang="ru-RU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Текст 11"/>
          <p:cNvSpPr txBox="1">
            <a:spLocks/>
          </p:cNvSpPr>
          <p:nvPr/>
        </p:nvSpPr>
        <p:spPr>
          <a:xfrm>
            <a:off x="687992" y="3114593"/>
            <a:ext cx="3544016" cy="19146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IT-сфере разработчиком чаще всего называют профессионала, который пишет, тестирует и поддерживает программное обеспечение.</a:t>
            </a:r>
          </a:p>
        </p:txBody>
      </p:sp>
    </p:spTree>
    <p:extLst>
      <p:ext uri="{BB962C8B-B14F-4D97-AF65-F5344CB8AC3E}">
        <p14:creationId xmlns:p14="http://schemas.microsoft.com/office/powerpoint/2010/main" val="6163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3908</TotalTime>
  <Words>383</Words>
  <Application>Microsoft Office PowerPoint</Application>
  <PresentationFormat>Широкоэкранный</PresentationFormat>
  <Paragraphs>83</Paragraphs>
  <Slides>11</Slides>
  <Notes>6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Times New Roman</vt:lpstr>
      <vt:lpstr>Тема Office</vt:lpstr>
      <vt:lpstr>IT-проект, IT-продукт и кто такие разработчики</vt:lpstr>
      <vt:lpstr>Презентация PowerPoint</vt:lpstr>
      <vt:lpstr>Презентация PowerPoint</vt:lpstr>
      <vt:lpstr>Жизненный цикл проекта</vt:lpstr>
      <vt:lpstr>IT-продукт</vt:lpstr>
      <vt:lpstr>Что нужно для того, чтобы начать проект?</vt:lpstr>
      <vt:lpstr>Презентация PowerPoint</vt:lpstr>
      <vt:lpstr>Роли</vt:lpstr>
      <vt:lpstr>Презентация PowerPoint</vt:lpstr>
      <vt:lpstr>Презентация PowerPoint</vt:lpstr>
      <vt:lpstr>Спасибо за внимание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IT-продукт, IT-проект и кто такие разработчики</dc:title>
  <dc:creator>user</dc:creator>
  <cp:lastModifiedBy>user</cp:lastModifiedBy>
  <cp:revision>30</cp:revision>
  <dcterms:created xsi:type="dcterms:W3CDTF">2024-10-03T18:38:34Z</dcterms:created>
  <dcterms:modified xsi:type="dcterms:W3CDTF">2024-11-17T22:08:33Z</dcterms:modified>
</cp:coreProperties>
</file>